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9"/>
  </p:notesMasterIdLst>
  <p:sldIdLst>
    <p:sldId id="257" r:id="rId4"/>
    <p:sldId id="263" r:id="rId5"/>
    <p:sldId id="258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0" r:id="rId16"/>
    <p:sldId id="273" r:id="rId17"/>
    <p:sldId id="274" r:id="rId18"/>
  </p:sldIdLst>
  <p:sldSz cx="9144000" cy="5143500" type="screen16x9"/>
  <p:notesSz cx="6858000" cy="9144000"/>
  <p:embeddedFontLst>
    <p:embeddedFont>
      <p:font typeface="Dosis" pitchFamily="2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Thin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23092C0-8C84-4223-97D6-905260E2B753}">
          <p14:sldIdLst>
            <p14:sldId id="257"/>
            <p14:sldId id="263"/>
            <p14:sldId id="258"/>
            <p14:sldId id="260"/>
            <p14:sldId id="261"/>
            <p14:sldId id="264"/>
            <p14:sldId id="265"/>
            <p14:sldId id="266"/>
            <p14:sldId id="267"/>
            <p14:sldId id="268"/>
            <p14:sldId id="272"/>
            <p14:sldId id="271"/>
            <p14:sldId id="270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30" d="100"/>
          <a:sy n="130" d="100"/>
        </p:scale>
        <p:origin x="8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96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003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057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99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378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607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2727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26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99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552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488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Excel_Worksheet6.xls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Excel_Worksheet7.xls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Excel_Worksheet8.xls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Excel_Worksheet9.xls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Excel_Worksheet10.xls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Excel_Worksheet11.xls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.xls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1.xls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Excel_Worksheet2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Excel_Worksheet3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Excel_Worksheet4.xls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Excel_Worksheet5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306805" y="1894974"/>
            <a:ext cx="8370382" cy="266054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Trends in </a:t>
            </a:r>
            <a:r>
              <a:rPr lang="en-IN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Startups</a:t>
            </a:r>
            <a:endParaRPr lang="en-IN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Name – Ankit Anshu</a:t>
            </a:r>
            <a:endParaRPr sz="1600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217779" y="738750"/>
            <a:ext cx="3846165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avg(valuation)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49"/>
            <a:ext cx="4876700" cy="19108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7. Return the average valuation.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A46ED70-DEB6-41C2-8882-37B4BFF0AF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964158"/>
              </p:ext>
            </p:extLst>
          </p:nvPr>
        </p:nvGraphicFramePr>
        <p:xfrm>
          <a:off x="2710107" y="3138854"/>
          <a:ext cx="3032125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Worksheet" r:id="rId4" imgW="3032831" imgH="1104813" progId="Excel.Sheet.12">
                  <p:embed/>
                </p:oleObj>
              </mc:Choice>
              <mc:Fallback>
                <p:oleObj name="Worksheet" r:id="rId4" imgW="3032831" imgH="110481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0107" y="3138854"/>
                        <a:ext cx="3032125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9186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319932" y="2566500"/>
            <a:ext cx="3916263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category, round(avg(valuation), 2) as "avg valuation"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group by category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[avg valuation]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46515" y="449993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8. Return the average valuation, in each category. 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2206318-1A90-480F-AE2F-81334D391C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767750"/>
              </p:ext>
            </p:extLst>
          </p:nvPr>
        </p:nvGraphicFramePr>
        <p:xfrm>
          <a:off x="5508625" y="625475"/>
          <a:ext cx="3314700" cy="412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Worksheet" r:id="rId4" imgW="3314806" imgH="4122475" progId="Excel.Sheet.12">
                  <p:embed/>
                </p:oleObj>
              </mc:Choice>
              <mc:Fallback>
                <p:oleObj name="Worksheet" r:id="rId4" imgW="3314806" imgH="41224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08625" y="625475"/>
                        <a:ext cx="3314700" cy="412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942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737073" y="2790289"/>
            <a:ext cx="3884102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category, count(*)as count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group by category;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9. Return the name of each category with the total number of companies that belong to it.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990FCE5-A122-43B7-A181-411CE5356E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7791123"/>
              </p:ext>
            </p:extLst>
          </p:nvPr>
        </p:nvGraphicFramePr>
        <p:xfrm>
          <a:off x="5484813" y="485775"/>
          <a:ext cx="2308225" cy="433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Worksheet" r:id="rId4" imgW="2308966" imgH="4579581" progId="Excel.Sheet.12">
                  <p:embed/>
                </p:oleObj>
              </mc:Choice>
              <mc:Fallback>
                <p:oleObj name="Worksheet" r:id="rId4" imgW="2308966" imgH="457958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84813" y="485775"/>
                        <a:ext cx="2308225" cy="4332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5237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175066" y="586447"/>
            <a:ext cx="3793858" cy="216277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category, count(*) as count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group by category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having count(*) &gt; 3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2 desc;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56247" y="586447"/>
            <a:ext cx="4920900" cy="216277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10. Filter the result to only include categories that have more than three companies in them. What are the most competitive markets?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8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5A39ACA-56FE-4F9F-B193-00E843FCA1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0839974"/>
              </p:ext>
            </p:extLst>
          </p:nvPr>
        </p:nvGraphicFramePr>
        <p:xfrm>
          <a:off x="2530810" y="3047635"/>
          <a:ext cx="2446337" cy="1836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Worksheet" r:id="rId4" imgW="2445914" imgH="1836523" progId="Excel.Sheet.12">
                  <p:embed/>
                </p:oleObj>
              </mc:Choice>
              <mc:Fallback>
                <p:oleObj name="Worksheet" r:id="rId4" imgW="2445914" imgH="183652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30810" y="3047635"/>
                        <a:ext cx="2446337" cy="1836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9045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866836" y="2860724"/>
            <a:ext cx="3793858" cy="216277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1200" dirty="0" err="1">
                <a:latin typeface="Courier New"/>
                <a:ea typeface="Courier New"/>
                <a:cs typeface="Courier New"/>
                <a:sym typeface="Courier New"/>
              </a:rPr>
              <a:t>location,avg</a:t>
            </a: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(employees) as [Avg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no of employees]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group by location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2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56247" y="586447"/>
            <a:ext cx="4920900" cy="216277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11. What is the average size of a startup in each location?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8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B9232A4-6F58-4267-B247-32AD7FE1B2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684189"/>
              </p:ext>
            </p:extLst>
          </p:nvPr>
        </p:nvGraphicFramePr>
        <p:xfrm>
          <a:off x="5289550" y="471488"/>
          <a:ext cx="3040063" cy="439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Worksheet" r:id="rId4" imgW="3040486" imgH="4396653" progId="Excel.Sheet.12">
                  <p:embed/>
                </p:oleObj>
              </mc:Choice>
              <mc:Fallback>
                <p:oleObj name="Worksheet" r:id="rId4" imgW="3040486" imgH="439665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89550" y="471488"/>
                        <a:ext cx="3040063" cy="439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3999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104728" y="586447"/>
            <a:ext cx="3793858" cy="216277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location, avg(employees) as [Avg no of employees]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group by location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having avg(employees) &gt; 500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order by 2 desc;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56247" y="586447"/>
            <a:ext cx="4920900" cy="216277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12. What is the average size of a startup in each location, with average sizes above 500?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9D7FDBD-33E5-4DAC-9081-3FD5ACC953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9097203"/>
              </p:ext>
            </p:extLst>
          </p:nvPr>
        </p:nvGraphicFramePr>
        <p:xfrm>
          <a:off x="2360735" y="2960233"/>
          <a:ext cx="3390900" cy="201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Worksheet" r:id="rId4" imgW="3390935" imgH="2019450" progId="Excel.Sheet.12">
                  <p:embed/>
                </p:oleObj>
              </mc:Choice>
              <mc:Fallback>
                <p:oleObj name="Worksheet" r:id="rId4" imgW="3390935" imgH="20194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60735" y="2960233"/>
                        <a:ext cx="3390900" cy="201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4575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9232"/>
            <a:ext cx="8210374" cy="15562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Trends in </a:t>
            </a:r>
            <a:r>
              <a:rPr lang="en-IN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Startups</a:t>
            </a:r>
            <a:endParaRPr lang="en-IN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Problem Statement: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Howdy! It’s your first day as a TechCrunch reporter. Your first task is to write an article on the 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rising trends in the startup world.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To get you started with your research, your boss emailed you file that contains a table called startups.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 It is a portfolio of some of the biggest names in the industry.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EFEFEF"/>
                </a:solidFill>
                <a:latin typeface="Times New Roman" panose="02020603050405020304" pitchFamily="18" charset="0"/>
                <a:ea typeface="Roboto Thin"/>
                <a:cs typeface="Times New Roman" panose="02020603050405020304" pitchFamily="18" charset="0"/>
                <a:sym typeface="Roboto Thin"/>
              </a:rPr>
              <a:t>Write queries with aggregate functions to retrieve some interesting insights about these companies.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dirty="0">
              <a:solidFill>
                <a:srgbClr val="EFEFEF"/>
              </a:solidFill>
              <a:latin typeface="Times New Roman" panose="02020603050405020304" pitchFamily="18" charset="0"/>
              <a:ea typeface="Roboto Thin"/>
              <a:cs typeface="Times New Roman" panose="02020603050405020304" pitchFamily="18" charset="0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79425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29526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needs to be achieved:</a:t>
            </a:r>
            <a:endParaRPr sz="1600" b="1" dirty="0">
              <a:solidFill>
                <a:srgbClr val="295269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158496" y="609600"/>
            <a:ext cx="8900160" cy="439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Getting started, take a look at the startups table: What are the column names?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Calculate the total number of companies in the table.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We want to know the total value of all companies in this table.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What is the highest amount raised by a startup?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Edit the query so that it returns the maximum amount of money raised, during ‘Seed’ stage.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In what year was the oldest company on the list founded?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Return the average valuation.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Return the average valuation, in each category. 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Return the name of each category with the total number of companies that belong to it.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Filter the result to only include categories that have more than three companies in them. What are the most competitive markets?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What is the average size of a startup in each location?</a:t>
            </a:r>
          </a:p>
          <a:p>
            <a:pPr marL="419100" indent="-342900" algn="just">
              <a:lnSpc>
                <a:spcPct val="150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What is the average size of a startup in each location, with average sizes above 500?</a:t>
            </a:r>
            <a:endParaRPr lang="en-IN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/>
        </p:nvSpPr>
        <p:spPr>
          <a:xfrm>
            <a:off x="79367" y="292220"/>
            <a:ext cx="4970811" cy="267371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600" b="1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1.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Getting started, take a look at the startups table: What are the column names?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The table has the following column names: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name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location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category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employees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raised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valuation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founded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stage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ceo</a:t>
            </a: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	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info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Shape 323">
            <a:extLst>
              <a:ext uri="{FF2B5EF4-FFF2-40B4-BE49-F238E27FC236}">
                <a16:creationId xmlns:a16="http://schemas.microsoft.com/office/drawing/2014/main" id="{3DBB0A96-8EEF-4ECA-BA31-85C6A60785B3}"/>
              </a:ext>
            </a:extLst>
          </p:cNvPr>
          <p:cNvSpPr txBox="1"/>
          <p:nvPr/>
        </p:nvSpPr>
        <p:spPr>
          <a:xfrm>
            <a:off x="5317721" y="292220"/>
            <a:ext cx="3335000" cy="214316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*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0FDDD97-7ACD-4667-B1A6-F88CE9891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424588"/>
              </p:ext>
            </p:extLst>
          </p:nvPr>
        </p:nvGraphicFramePr>
        <p:xfrm>
          <a:off x="163513" y="3108325"/>
          <a:ext cx="8367712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Worksheet" r:id="rId4" imgW="8366973" imgH="1104813" progId="Excel.Sheet.12">
                  <p:embed/>
                </p:oleObj>
              </mc:Choice>
              <mc:Fallback>
                <p:oleObj name="Worksheet" r:id="rId4" imgW="8366973" imgH="110481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3513" y="3108325"/>
                        <a:ext cx="8367712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388883" y="738750"/>
            <a:ext cx="3069317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count(*)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301067" y="738750"/>
            <a:ext cx="4839502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2. Calculate the total number of companies in the table.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4EB5FDB-1462-4113-B587-81A81579B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623948"/>
              </p:ext>
            </p:extLst>
          </p:nvPr>
        </p:nvGraphicFramePr>
        <p:xfrm>
          <a:off x="1677499" y="3297971"/>
          <a:ext cx="2446337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Worksheet" r:id="rId4" imgW="2445914" imgH="738958" progId="Excel.Sheet.12">
                  <p:embed/>
                </p:oleObj>
              </mc:Choice>
              <mc:Fallback>
                <p:oleObj name="Worksheet" r:id="rId4" imgW="2445914" imgH="7389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7499" y="3297971"/>
                        <a:ext cx="2446337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810915" y="762589"/>
            <a:ext cx="2700040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sum(valuation)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07636" y="762589"/>
            <a:ext cx="5490133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3. We want to know the total value of all companies in this table.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1D5D45A-8226-4D0D-9182-4A6ED4F30B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2267057"/>
              </p:ext>
            </p:extLst>
          </p:nvPr>
        </p:nvGraphicFramePr>
        <p:xfrm>
          <a:off x="2558128" y="3298581"/>
          <a:ext cx="3252787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Worksheet" r:id="rId4" imgW="3253563" imgH="1219089" progId="Excel.Sheet.12">
                  <p:embed/>
                </p:oleObj>
              </mc:Choice>
              <mc:Fallback>
                <p:oleObj name="Worksheet" r:id="rId4" imgW="3253563" imgH="12190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58128" y="3298581"/>
                        <a:ext cx="3252787" cy="121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5760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511643" y="738749"/>
            <a:ext cx="2465911" cy="183299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max(raised)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What is the highest amount raised by a startup?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8A40495-9AF6-4B26-A767-6BF8DDD21D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6248571"/>
              </p:ext>
            </p:extLst>
          </p:nvPr>
        </p:nvGraphicFramePr>
        <p:xfrm>
          <a:off x="2874806" y="2988164"/>
          <a:ext cx="2636837" cy="128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Worksheet" r:id="rId4" imgW="2636449" imgH="1287741" progId="Excel.Sheet.12">
                  <p:embed/>
                </p:oleObj>
              </mc:Choice>
              <mc:Fallback>
                <p:oleObj name="Worksheet" r:id="rId4" imgW="2636449" imgH="128774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74806" y="2988164"/>
                        <a:ext cx="2636837" cy="1287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4135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540951" y="738750"/>
            <a:ext cx="3128264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max(raised)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where stage =‘Seed’;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5. Edit the query so that it returns the maximum amount of money raised, during ‘Seed’ stage.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337097C-C006-49BF-BF6E-5331C0E3FA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9057006"/>
              </p:ext>
            </p:extLst>
          </p:nvPr>
        </p:nvGraphicFramePr>
        <p:xfrm>
          <a:off x="2942214" y="3086955"/>
          <a:ext cx="2598737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Worksheet" r:id="rId4" imgW="2598597" imgH="738958" progId="Excel.Sheet.12">
                  <p:embed/>
                </p:oleObj>
              </mc:Choice>
              <mc:Fallback>
                <p:oleObj name="Worksheet" r:id="rId4" imgW="2598597" imgH="7389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42214" y="3086955"/>
                        <a:ext cx="2598737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693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5339862" y="738750"/>
            <a:ext cx="3585464" cy="191086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select min(founded) as year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ea typeface="Courier New"/>
                <a:cs typeface="Courier New"/>
                <a:sym typeface="Courier New"/>
              </a:rPr>
              <a:t>from startups;</a:t>
            </a:r>
            <a:endParaRPr sz="12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674" y="738750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r>
              <a:rPr lang="en-US" sz="1600" b="1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6. In what year was the oldest company on the list founded?</a:t>
            </a:r>
          </a:p>
          <a:p>
            <a:pPr marL="76200" algn="just">
              <a:lnSpc>
                <a:spcPct val="150000"/>
              </a:lnSpc>
              <a:buClr>
                <a:srgbClr val="222222"/>
              </a:buClr>
              <a:buSzPts val="2400"/>
            </a:pPr>
            <a:endParaRPr lang="en-US" sz="1600" b="1" dirty="0">
              <a:solidFill>
                <a:srgbClr val="222222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9FCA10C-103E-4FC8-9AC4-BC8E8F9A37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891904"/>
              </p:ext>
            </p:extLst>
          </p:nvPr>
        </p:nvGraphicFramePr>
        <p:xfrm>
          <a:off x="3019792" y="3268663"/>
          <a:ext cx="1836737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Worksheet" r:id="rId4" imgW="1836455" imgH="738958" progId="Excel.Sheet.12">
                  <p:embed/>
                </p:oleObj>
              </mc:Choice>
              <mc:Fallback>
                <p:oleObj name="Worksheet" r:id="rId4" imgW="1836455" imgH="7389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19792" y="3268663"/>
                        <a:ext cx="1836737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16952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666</Words>
  <Application>Microsoft Office PowerPoint</Application>
  <PresentationFormat>On-screen Show (16:9)</PresentationFormat>
  <Paragraphs>93</Paragraphs>
  <Slides>15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Dosis</vt:lpstr>
      <vt:lpstr>Times New Roman</vt:lpstr>
      <vt:lpstr>Arial</vt:lpstr>
      <vt:lpstr>Roboto Thin</vt:lpstr>
      <vt:lpstr>Roboto</vt:lpstr>
      <vt:lpstr>Courier New</vt:lpstr>
      <vt:lpstr>Simple Light</vt:lpstr>
      <vt:lpstr>Simple Light</vt:lpstr>
      <vt:lpstr>Simple Light</vt:lpstr>
      <vt:lpstr>Worksheet</vt:lpstr>
      <vt:lpstr>PowerPoint Presentation</vt:lpstr>
      <vt:lpstr>PowerPoint Presentation</vt:lpstr>
      <vt:lpstr>Task needs to be achieved: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Ankit Anshu</dc:creator>
  <cp:lastModifiedBy>Ankit Anshu</cp:lastModifiedBy>
  <cp:revision>7</cp:revision>
  <dcterms:modified xsi:type="dcterms:W3CDTF">2022-01-28T06:06:35Z</dcterms:modified>
</cp:coreProperties>
</file>